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81" r:id="rId3"/>
    <p:sldId id="277" r:id="rId4"/>
    <p:sldId id="260" r:id="rId5"/>
    <p:sldId id="265" r:id="rId6"/>
    <p:sldId id="278" r:id="rId7"/>
    <p:sldId id="266" r:id="rId8"/>
    <p:sldId id="267" r:id="rId9"/>
    <p:sldId id="272" r:id="rId10"/>
    <p:sldId id="273" r:id="rId11"/>
    <p:sldId id="280" r:id="rId12"/>
    <p:sldId id="274" r:id="rId13"/>
    <p:sldId id="258" r:id="rId14"/>
    <p:sldId id="275" r:id="rId15"/>
    <p:sldId id="276" r:id="rId16"/>
  </p:sldIdLst>
  <p:sldSz cx="12801600" cy="9601200" type="A3"/>
  <p:notesSz cx="10020300" cy="14449425"/>
  <p:defaultTextStyle>
    <a:defPPr>
      <a:defRPr lang="ru-RU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208" autoAdjust="0"/>
    <p:restoredTop sz="94660"/>
  </p:normalViewPr>
  <p:slideViewPr>
    <p:cSldViewPr>
      <p:cViewPr>
        <p:scale>
          <a:sx n="37" d="100"/>
          <a:sy n="37" d="100"/>
        </p:scale>
        <p:origin x="-1008" y="-78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120" y="2982597"/>
            <a:ext cx="10881360" cy="205803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1160" y="384495"/>
            <a:ext cx="2880360" cy="81921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0" y="384495"/>
            <a:ext cx="8427720" cy="81921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9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9" y="4069400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2" y="2149159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0082" y="3044826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3036" y="2149159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3036" y="3044826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2" y="382270"/>
            <a:ext cx="4211639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069" y="382272"/>
            <a:ext cx="7156451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0082" y="2009142"/>
            <a:ext cx="4211639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203" y="6720841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203" y="7514274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00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C5353-84CF-41DD-AC4C-EE373FE959A8}" type="datetimeFigureOut">
              <a:rPr lang="ru-RU" smtClean="0"/>
              <a:pPr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373880" y="8898892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4480" y="8898892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0259D-35E5-4D18-A78F-82AB758320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28900" y="4514848"/>
            <a:ext cx="6858048" cy="4000528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Математику, друзья,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любить никак нельзя.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Очень строгая наука,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Интересная наука 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Эта МАТЕМАТИКА!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8900" y="657196"/>
            <a:ext cx="8082662" cy="212365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6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Решение задач </a:t>
            </a:r>
          </a:p>
          <a:p>
            <a:r>
              <a:rPr lang="ru-RU" sz="66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     разных видов.</a:t>
            </a:r>
            <a:endParaRPr lang="ru-RU" sz="6600" b="1" dirty="0">
              <a:ln/>
              <a:solidFill>
                <a:schemeClr val="accent3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800074"/>
            <a:ext cx="12801599" cy="7358112"/>
          </a:xfrm>
        </p:spPr>
        <p:txBody>
          <a:bodyPr>
            <a:normAutofit/>
          </a:bodyPr>
          <a:lstStyle/>
          <a:p>
            <a:pPr marL="720090" indent="-720090">
              <a:buAutoNum type="arabicParenR"/>
            </a:pP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=  500(р</a:t>
            </a: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72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90" indent="-720090">
              <a:buAutoNum type="arabicParenR"/>
            </a:pPr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120 * 4 = 480 (р.)</a:t>
            </a:r>
          </a:p>
          <a:p>
            <a:pPr marL="720090" indent="-720090"/>
            <a:r>
              <a:rPr lang="ru-RU" sz="72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3)   500 -  480  =  20(р.)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57198" y="1443014"/>
            <a:ext cx="16017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Аня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828900" y="4086220"/>
            <a:ext cx="713586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2508223" y="2120881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3222603" y="2120881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828900" y="2157394"/>
            <a:ext cx="1356528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151165" y="397826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508223" y="397826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865545" y="2120881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828900" y="6157922"/>
            <a:ext cx="7143800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2508223" y="612140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936983" y="612140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5365743" y="612140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6803630" y="6112282"/>
            <a:ext cx="633418" cy="1031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8223263" y="612140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9652023" y="6121409"/>
            <a:ext cx="642942" cy="1588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28570" y="3586154"/>
            <a:ext cx="18406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Егор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586418"/>
            <a:ext cx="27879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Андрей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Дуга 34"/>
          <p:cNvSpPr/>
          <p:nvPr/>
        </p:nvSpPr>
        <p:spPr>
          <a:xfrm>
            <a:off x="9758386" y="2014518"/>
            <a:ext cx="928694" cy="4357718"/>
          </a:xfrm>
          <a:prstGeom prst="arc">
            <a:avLst>
              <a:gd name="adj1" fmla="val 16093836"/>
              <a:gd name="adj2" fmla="val 5301866"/>
            </a:avLst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0900117" y="3443278"/>
            <a:ext cx="19014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На ?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1476444">
            <a:off x="9920315" y="1526788"/>
            <a:ext cx="6238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6000" dirty="0"/>
          </a:p>
        </p:txBody>
      </p:sp>
      <p:sp>
        <p:nvSpPr>
          <p:cNvPr id="38" name="TextBox 37"/>
          <p:cNvSpPr txBox="1"/>
          <p:nvPr/>
        </p:nvSpPr>
        <p:spPr>
          <a:xfrm rot="18515433">
            <a:off x="10049622" y="5817451"/>
            <a:ext cx="6238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12801600" cy="9601200"/>
          </a:xfrm>
        </p:spPr>
        <p:txBody>
          <a:bodyPr>
            <a:normAutofit fontScale="90000"/>
          </a:bodyPr>
          <a:lstStyle/>
          <a:p>
            <a:r>
              <a:rPr lang="ru-RU" sz="7300" b="1" dirty="0" smtClean="0"/>
              <a:t/>
            </a:r>
            <a:br>
              <a:rPr lang="ru-RU" sz="7300" b="1" dirty="0" smtClean="0"/>
            </a:br>
            <a:r>
              <a:rPr lang="ru-RU" sz="7300" b="1" dirty="0" smtClean="0">
                <a:solidFill>
                  <a:schemeClr val="bg2">
                    <a:lumMod val="25000"/>
                  </a:schemeClr>
                </a:solidFill>
              </a:rPr>
              <a:t>Самоконтроль</a:t>
            </a:r>
            <a:r>
              <a:rPr lang="ru-RU" sz="7300" b="1" dirty="0" smtClean="0"/>
              <a:t/>
            </a:r>
            <a:br>
              <a:rPr lang="ru-RU" sz="7300" b="1" dirty="0" smtClean="0"/>
            </a:br>
            <a:r>
              <a:rPr lang="ru-RU" sz="7300" b="1" dirty="0" smtClean="0"/>
              <a:t/>
            </a:r>
            <a:br>
              <a:rPr lang="ru-RU" sz="7300" b="1" dirty="0" smtClean="0"/>
            </a:br>
            <a:r>
              <a:rPr lang="ru-RU" sz="7300" b="1" dirty="0" smtClean="0"/>
              <a:t>1) 30 *2 = 60(р.) –истратила Аня</a:t>
            </a:r>
            <a:br>
              <a:rPr lang="ru-RU" sz="7300" b="1" dirty="0" smtClean="0"/>
            </a:br>
            <a:r>
              <a:rPr lang="ru-RU" sz="7300" b="1" dirty="0" smtClean="0"/>
              <a:t>2) 60* 5= 300 (р.) – истратил Андрей.</a:t>
            </a:r>
            <a:br>
              <a:rPr lang="ru-RU" sz="7300" b="1" dirty="0" smtClean="0"/>
            </a:br>
            <a:r>
              <a:rPr lang="ru-RU" sz="7300" b="1" dirty="0" smtClean="0"/>
              <a:t>На сколько больше денег истратил  </a:t>
            </a:r>
            <a:br>
              <a:rPr lang="ru-RU" sz="7300" b="1" dirty="0" smtClean="0"/>
            </a:br>
            <a:r>
              <a:rPr lang="ru-RU" sz="7300" b="1" dirty="0" smtClean="0"/>
              <a:t>Андрей, чем Аня?</a:t>
            </a:r>
            <a:br>
              <a:rPr lang="ru-RU" sz="7300" b="1" dirty="0" smtClean="0"/>
            </a:br>
            <a:r>
              <a:rPr lang="ru-RU" sz="7300" b="1" dirty="0" smtClean="0"/>
              <a:t>3) 300 – 60 =  на  240 (р.б.)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300127" y="2800337"/>
            <a:ext cx="2000264" cy="22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>
            <a:off x="1300128" y="5800733"/>
            <a:ext cx="10101333" cy="22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948970" y="2750329"/>
            <a:ext cx="701204" cy="1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950213" y="2750331"/>
            <a:ext cx="700092" cy="22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950345" y="2750331"/>
            <a:ext cx="700092" cy="22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2450279" y="2750331"/>
            <a:ext cx="700092" cy="222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Дуга 32"/>
          <p:cNvSpPr/>
          <p:nvPr/>
        </p:nvSpPr>
        <p:spPr>
          <a:xfrm rot="18952153">
            <a:off x="1321426" y="2194303"/>
            <a:ext cx="987820" cy="1061750"/>
          </a:xfrm>
          <a:prstGeom prst="arc">
            <a:avLst>
              <a:gd name="adj1" fmla="val 14065156"/>
              <a:gd name="adj2" fmla="val 197070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28016" tIns="64008" rIns="128016" bIns="64008"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525265" y="1567762"/>
            <a:ext cx="574324" cy="729430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ru-RU" sz="3900" b="1" dirty="0"/>
              <a:t>П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268001" y="1567762"/>
            <a:ext cx="531043" cy="729430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ru-RU" sz="3900" b="1" dirty="0" smtClean="0"/>
              <a:t>н</a:t>
            </a:r>
            <a:endParaRPr lang="ru-RU" sz="39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768068" y="1567762"/>
            <a:ext cx="531043" cy="729430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ru-RU" sz="3900" b="1" dirty="0" err="1" smtClean="0"/>
              <a:t>н</a:t>
            </a:r>
            <a:endParaRPr lang="ru-RU" sz="3900" b="1" dirty="0"/>
          </a:p>
        </p:txBody>
      </p:sp>
      <p:sp>
        <p:nvSpPr>
          <p:cNvPr id="37" name="Дуга 36"/>
          <p:cNvSpPr/>
          <p:nvPr/>
        </p:nvSpPr>
        <p:spPr>
          <a:xfrm rot="18952153">
            <a:off x="2299046" y="2306727"/>
            <a:ext cx="502495" cy="487474"/>
          </a:xfrm>
          <a:prstGeom prst="arc">
            <a:avLst>
              <a:gd name="adj1" fmla="val 14065156"/>
              <a:gd name="adj2" fmla="val 197070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28016" tIns="64008" rIns="128016" bIns="64008"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8952153">
            <a:off x="2799113" y="2306727"/>
            <a:ext cx="502495" cy="487474"/>
          </a:xfrm>
          <a:prstGeom prst="arc">
            <a:avLst>
              <a:gd name="adj1" fmla="val 14065156"/>
              <a:gd name="adj2" fmla="val 1970706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28016" tIns="64008" rIns="128016" bIns="64008"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1050094" y="5850738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3063693" y="5850738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5150635" y="5837405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7164233" y="5737392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9151163" y="5850738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1151426" y="5837405"/>
            <a:ext cx="486732" cy="133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00762" y="6300798"/>
            <a:ext cx="707373" cy="1206484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7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5716278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Задание на  смекалку.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Как  записать  число  сто  шестью  семёрками?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00234" y="6000759"/>
            <a:ext cx="9187259" cy="1545038"/>
          </a:xfrm>
          <a:prstGeom prst="rect">
            <a:avLst/>
          </a:prstGeom>
          <a:noFill/>
        </p:spPr>
        <p:txBody>
          <a:bodyPr wrap="none" lIns="128016" tIns="64008" rIns="128016" bIns="64008" rtlCol="0">
            <a:spAutoFit/>
          </a:bodyPr>
          <a:lstStyle/>
          <a:p>
            <a:r>
              <a:rPr lang="ru-RU" sz="9200" b="1" dirty="0" smtClean="0">
                <a:latin typeface="Times New Roman" pitchFamily="18" charset="0"/>
                <a:cs typeface="Times New Roman" pitchFamily="18" charset="0"/>
              </a:rPr>
              <a:t>(777 – 77): 7= 100</a:t>
            </a:r>
            <a:endParaRPr lang="ru-RU" sz="9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90509" y="353584"/>
            <a:ext cx="11525331" cy="69652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1011" y="6515112"/>
            <a:ext cx="11049077" cy="69652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1011" y="5818591"/>
            <a:ext cx="11049077" cy="69652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1011" y="5122071"/>
            <a:ext cx="11049077" cy="6965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320"/>
            <a:ext cx="12801600" cy="87154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МАРШРУТНЫЙ  ЛИСТ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Работа  в группе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с.82 №1  (+  - )       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с.82 №3   (+  -)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Работа  в паре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с.82 №2  (+  -)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Работай  сам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Лёгкая - с.83№4  (+  -)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Средняя -  с.83№5  (+  - ) 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Трудная - с.80№2  (+  -)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Работай устно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с.83 №6   (+  -) 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u="sng" dirty="0" smtClean="0">
                <a:latin typeface="Times New Roman" pitchFamily="18" charset="0"/>
                <a:cs typeface="Times New Roman" pitchFamily="18" charset="0"/>
              </a:rPr>
              <a:t>Задание на  смекалку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(+  -)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300" dirty="0" smtClean="0"/>
              <a:t>                   </a:t>
            </a:r>
            <a:br>
              <a:rPr lang="ru-RU" sz="4300" dirty="0" smtClean="0"/>
            </a:br>
            <a:endParaRPr lang="ru-RU" sz="4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8570" y="371444"/>
            <a:ext cx="2143140" cy="11430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bg2">
                    <a:lumMod val="10000"/>
                  </a:schemeClr>
                </a:solidFill>
              </a:rPr>
              <a:t>450</a:t>
            </a:r>
            <a:endParaRPr lang="ru-RU" sz="6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2400272" y="1585890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043214" y="2300270"/>
            <a:ext cx="1714512" cy="9286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bg2">
                    <a:lumMod val="10000"/>
                  </a:schemeClr>
                </a:solidFill>
              </a:rPr>
              <a:t>50</a:t>
            </a:r>
            <a:endParaRPr lang="ru-RU" sz="6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829164" y="3300402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472106" y="4300534"/>
            <a:ext cx="1714512" cy="9286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bg2">
                    <a:lumMod val="10000"/>
                  </a:schemeClr>
                </a:solidFill>
              </a:rPr>
              <a:t>113</a:t>
            </a:r>
            <a:endParaRPr lang="ru-RU" sz="6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7115180" y="5300666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758122" y="5943608"/>
            <a:ext cx="1714512" cy="92869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bg2">
                    <a:lumMod val="10000"/>
                  </a:schemeClr>
                </a:solidFill>
              </a:rPr>
              <a:t>100</a:t>
            </a:r>
            <a:endParaRPr lang="ru-RU" sz="66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9258320" y="7300930"/>
            <a:ext cx="642942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972700" y="8015310"/>
            <a:ext cx="2500330" cy="12858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bg2">
                    <a:lumMod val="10000"/>
                  </a:schemeClr>
                </a:solidFill>
              </a:rPr>
              <a:t>1000</a:t>
            </a:r>
            <a:endParaRPr lang="ru-RU" sz="7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114652" y="942948"/>
            <a:ext cx="1143008" cy="85725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</a:rPr>
              <a:t>: 9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614982" y="2657460"/>
            <a:ext cx="1714512" cy="114300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</a:rPr>
              <a:t>+63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972436" y="4586286"/>
            <a:ext cx="1643074" cy="10715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</a:rPr>
              <a:t>- 13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9972700" y="6515112"/>
            <a:ext cx="1714512" cy="10715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bg2">
                    <a:lumMod val="10000"/>
                  </a:schemeClr>
                </a:solidFill>
              </a:rPr>
              <a:t>· 10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936"/>
            <a:ext cx="12801600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01601" y="600047"/>
            <a:ext cx="11801559" cy="824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094 0.00785 L -0.95469 0.007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Решение.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20090" indent="-720090">
              <a:buAutoNum type="arabicParenR"/>
            </a:pPr>
            <a:r>
              <a:rPr lang="ru-RU" sz="5600" b="1" dirty="0" smtClean="0"/>
              <a:t>60 * 4 =240 (р.) – стоимость  мандаринов</a:t>
            </a:r>
          </a:p>
          <a:p>
            <a:pPr marL="720090" indent="-720090">
              <a:buAutoNum type="arabicParenR" startAt="2"/>
            </a:pPr>
            <a:r>
              <a:rPr lang="ru-RU" sz="5600" b="1" dirty="0" smtClean="0"/>
              <a:t>240 + 100 = 340 (р.) – стоимость мандаринов  и  ананаса</a:t>
            </a:r>
          </a:p>
          <a:p>
            <a:pPr marL="720090" indent="-720090">
              <a:buAutoNum type="arabicParenR" startAt="3"/>
            </a:pPr>
            <a:r>
              <a:rPr lang="ru-RU" sz="5600" b="1" dirty="0" smtClean="0"/>
              <a:t>340 + 160 = 500 (р.) – столько  денег было у  Наташи</a:t>
            </a:r>
          </a:p>
          <a:p>
            <a:pPr marL="720090" indent="-720090">
              <a:buNone/>
            </a:pPr>
            <a:r>
              <a:rPr lang="ru-RU" sz="10100" b="1" dirty="0" smtClean="0">
                <a:latin typeface="Times New Roman" pitchFamily="18" charset="0"/>
                <a:cs typeface="Times New Roman" pitchFamily="18" charset="0"/>
              </a:rPr>
              <a:t>                     ?</a:t>
            </a:r>
            <a:endParaRPr lang="ru-RU" sz="101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C00000"/>
                </a:solidFill>
              </a:rPr>
              <a:t>Проверь!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0090" indent="-720090">
              <a:buAutoNum type="arabicParenR"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60 :   3  =  20 (км) –расстояние, которое прошёл   Коля</a:t>
            </a:r>
          </a:p>
          <a:p>
            <a:pPr marL="720090" indent="-720090">
              <a:buNone/>
            </a:pPr>
            <a:endParaRPr lang="ru-RU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20090" indent="-720090">
              <a:buAutoNum type="arabicParenR" startAt="2"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60  +  20 =  80 (км) 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расстояние  между  ребятами.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801599" cy="960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 descr="C:\Documents and Settings\библиотека\Рабочий стол\b30cc5aab4542be966bd687e91b33a8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9433" y="5744199"/>
            <a:ext cx="4822167" cy="3857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569 -0.28291 C -0.2035 -0.32027 -0.1808 -0.36111 -0.15848 -0.41336 C -0.09734 -0.56283 -0.08147 -0.70817 -0.12636 -0.73082 C -0.17125 -0.75662 -0.25793 -0.65212 -0.3187 -0.50314 C -0.35044 -0.42444 -0.36991 -0.34987 -0.37636 -0.29398 C -0.38591 -0.24901 -0.38901 -0.2047 -0.38901 -0.15228 C -0.38901 0.01554 -0.34734 0.1536 -0.29923 0.1536 C -0.25149 0.1536 -0.20982 0.01554 -0.20982 -0.15228 C -0.20982 -0.23049 -0.21937 -0.30506 -0.23524 -0.35731 C -0.24157 -0.40228 -0.25793 -0.4509 -0.27703 -0.49934 C -0.34102 -0.65212 -0.42758 -0.75662 -0.47247 -0.73082 C -0.51736 -0.70437 -0.50149 -0.56283 -0.43713 -0.40956 C -0.4117 -0.33879 -0.37636 -0.2791 -0.34102 -0.23793 C -0.31547 -0.2009 -0.28646 -0.16717 -0.24801 -0.13344 C -0.13269 -0.02563 -0.01748 0.02298 0.01476 -0.02183 C 0.0434 -0.06631 -0.02058 -0.18932 -0.13591 -0.29398 C -0.18403 -0.33879 -0.23524 -0.37269 -0.27703 -0.39484 C -0.31547 -0.417 -0.36359 -0.43601 -0.41493 -0.44709 C -0.55593 -0.48413 -0.67758 -0.47305 -0.68713 -0.41336 C -0.69977 -0.35731 -0.59412 -0.28291 -0.45337 -0.24537 C -0.38901 -0.23049 -0.32825 -0.22322 -0.28013 -0.22685 C -0.23847 -0.22685 -0.19357 -0.2343 -0.14546 -0.24537 C -0.00471 -0.28291 0.10144 -0.36111 0.0883 -0.417 C 0.07875 -0.47305 -0.0429 -0.48777 -0.18403 -0.4509 C -0.25149 -0.43238 -0.31237 -0.40592 -0.35404 -0.37633 C -0.38901 -0.35367 -0.42448 -0.32771 -0.46292 -0.29398 C -0.57502 -0.18568 -0.64224 -0.06631 -0.61037 -0.02183 C -0.58135 0.02298 -0.46292 -0.02563 -0.35044 -0.12963 C -0.296 -0.18205 -0.25149 -0.2343 -0.22569 -0.28291 Z " pathEditMode="relative" rAng="0" ptsTypes="fffffffffffffffffffffffffffff">
                                      <p:cBhvr>
                                        <p:cTn id="6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31 -0.24868 C 0.00397 -0.50612 -0.13678 -0.72933 -0.32527 -0.74455 C -0.50545 -0.76406 -0.67435 -0.59111 -0.68551 -0.34111 C -0.69977 -0.11045 -0.58147 0.10516 -0.41257 0.12037 C -0.25793 0.13178 -0.11123 -0.01025 -0.10007 -0.2257 C -0.08891 -0.4218 -0.18737 -0.60632 -0.33085 -0.62153 C -0.46317 -0.63294 -0.58705 -0.51373 -0.59548 -0.33301 C -0.60416 -0.17196 -0.5253 -0.01406 -0.40699 -0.00645 C -0.3001 0.00496 -0.19853 -0.08697 -0.19023 -0.23347 C -0.18465 -0.36409 -0.24355 -0.49091 -0.33643 -0.49851 C -0.41815 -0.50612 -0.49987 -0.43701 -0.50545 -0.3254 C -0.51103 -0.22967 -0.46875 -0.13707 -0.40141 -0.12947 C -0.34511 -0.12186 -0.28584 -0.16419 -0.28298 -0.24107 C -0.2774 -0.30258 -0.3001 -0.36789 -0.34238 -0.3755 C -0.37587 -0.3755 -0.40972 -0.36029 -0.4153 -0.31779 C -0.41815 -0.29117 -0.41257 -0.26389 -0.39583 -0.25248 C -0.3874 -0.24868 -0.38182 -0.24868 -0.37314 -0.25248 " pathEditMode="relative" rAng="0" ptsTypes="fffffffffffffffff">
                                      <p:cBhvr>
                                        <p:cTn id="9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" y="-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0100" y="400021"/>
            <a:ext cx="10881360" cy="1800236"/>
          </a:xfrm>
        </p:spPr>
        <p:txBody>
          <a:bodyPr>
            <a:normAutofit/>
          </a:bodyPr>
          <a:lstStyle/>
          <a:p>
            <a:r>
              <a:rPr lang="ru-RU" sz="9600" b="1" dirty="0" smtClean="0"/>
              <a:t>№4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33" y="2700323"/>
            <a:ext cx="11087179" cy="5294010"/>
          </a:xfrm>
        </p:spPr>
        <p:txBody>
          <a:bodyPr>
            <a:noAutofit/>
          </a:bodyPr>
          <a:lstStyle/>
          <a:p>
            <a:pPr algn="l"/>
            <a:r>
              <a:rPr lang="ru-RU" sz="8000" b="1" dirty="0" smtClean="0">
                <a:solidFill>
                  <a:schemeClr val="tx1"/>
                </a:solidFill>
              </a:rPr>
              <a:t>Пятиклассники- 60  </a:t>
            </a:r>
            <a:r>
              <a:rPr lang="ru-RU" sz="8000" b="1" dirty="0" err="1" smtClean="0">
                <a:solidFill>
                  <a:schemeClr val="tx1"/>
                </a:solidFill>
              </a:rPr>
              <a:t>ск</a:t>
            </a:r>
            <a:r>
              <a:rPr lang="ru-RU" sz="8000" b="1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8000" b="1" dirty="0" smtClean="0">
                <a:solidFill>
                  <a:schemeClr val="tx1"/>
                </a:solidFill>
              </a:rPr>
              <a:t>Семиклассники -?  в  4  раза  больше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4"/>
            <a:ext cx="11521440" cy="8216608"/>
          </a:xfrm>
        </p:spPr>
        <p:txBody>
          <a:bodyPr>
            <a:normAutofit/>
          </a:bodyPr>
          <a:lstStyle/>
          <a:p>
            <a:r>
              <a:rPr lang="ru-RU" sz="8800" b="1" dirty="0" smtClean="0"/>
              <a:t>1) 60 * 4 =  240 (</a:t>
            </a:r>
            <a:r>
              <a:rPr lang="ru-RU" sz="8800" b="1" dirty="0" err="1" smtClean="0"/>
              <a:t>ск</a:t>
            </a:r>
            <a:r>
              <a:rPr lang="ru-RU" sz="8800" b="1" dirty="0" smtClean="0"/>
              <a:t>.)</a:t>
            </a:r>
            <a:r>
              <a:rPr lang="en-US" sz="8800" b="1" dirty="0" smtClean="0"/>
              <a:t> – </a:t>
            </a:r>
            <a:r>
              <a:rPr lang="ru-RU" sz="8800" b="1" dirty="0" smtClean="0"/>
              <a:t>только скворечников сделали  пятиклассники</a:t>
            </a:r>
            <a:r>
              <a:rPr lang="en-US" sz="8800" b="1" dirty="0" smtClean="0"/>
              <a:t> </a:t>
            </a:r>
            <a:r>
              <a:rPr lang="ru-RU" sz="8800" b="1" dirty="0" smtClean="0"/>
              <a:t/>
            </a:r>
            <a:br>
              <a:rPr lang="ru-RU" sz="8800" b="1" dirty="0" smtClean="0"/>
            </a:br>
            <a:r>
              <a:rPr lang="ru-RU" sz="8800" b="1" dirty="0" smtClean="0"/>
              <a:t>2) 240 + 60 =300 (</a:t>
            </a:r>
            <a:r>
              <a:rPr lang="ru-RU" sz="8800" b="1" dirty="0" err="1" smtClean="0"/>
              <a:t>ск</a:t>
            </a:r>
            <a:r>
              <a:rPr lang="ru-RU" sz="8800" b="1" dirty="0" smtClean="0"/>
              <a:t>.) – всего скворечников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9985" y="1200126"/>
          <a:ext cx="12301624" cy="70009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0421"/>
                <a:gridCol w="4700620"/>
                <a:gridCol w="4400583"/>
              </a:tblGrid>
              <a:tr h="2453882"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Цена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Количество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Стоимость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</a:tr>
              <a:tr h="2273522"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50р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10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?&lt;</a:t>
                      </a:r>
                      <a:endParaRPr lang="ru-RU" sz="7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8016" marR="128016" marT="64008" marB="64008"/>
                </a:tc>
              </a:tr>
              <a:tr h="2273522"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120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/>
                        <a:t>4</a:t>
                      </a:r>
                      <a:endParaRPr lang="ru-RU" sz="7000" b="1" dirty="0"/>
                    </a:p>
                  </a:txBody>
                  <a:tcPr marL="128016" marR="128016" marT="64008" marB="64008"/>
                </a:tc>
                <a:tc>
                  <a:txBody>
                    <a:bodyPr/>
                    <a:lstStyle/>
                    <a:p>
                      <a:r>
                        <a:rPr lang="ru-RU" sz="7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128016" marR="128016" marT="64008" marB="64008"/>
                </a:tc>
              </a:tr>
            </a:tbl>
          </a:graphicData>
        </a:graphic>
      </p:graphicFrame>
      <p:sp>
        <p:nvSpPr>
          <p:cNvPr id="10" name="Дуга 9"/>
          <p:cNvSpPr/>
          <p:nvPr/>
        </p:nvSpPr>
        <p:spPr>
          <a:xfrm rot="2253184">
            <a:off x="7569916" y="4231501"/>
            <a:ext cx="2639731" cy="2638945"/>
          </a:xfrm>
          <a:prstGeom prst="arc">
            <a:avLst>
              <a:gd name="adj1" fmla="val 13918524"/>
              <a:gd name="adj2" fmla="val 3035925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128016" tIns="64008" rIns="128016" bIns="64008"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601090" y="6300799"/>
            <a:ext cx="689741" cy="1037207"/>
          </a:xfrm>
          <a:prstGeom prst="rect">
            <a:avLst/>
          </a:prstGeom>
        </p:spPr>
        <p:txBody>
          <a:bodyPr wrap="none" lIns="128016" tIns="64008" rIns="128016" bIns="64008">
            <a:spAutoFit/>
          </a:bodyPr>
          <a:lstStyle/>
          <a:p>
            <a:r>
              <a:rPr lang="ru-RU" sz="5900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0401330" y="5100639"/>
            <a:ext cx="900119" cy="8001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r>
              <a:rPr lang="ru-RU" sz="6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6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194</Words>
  <Application>Microsoft Office PowerPoint</Application>
  <PresentationFormat>A3 (297x420 мм)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Решение.</vt:lpstr>
      <vt:lpstr>Проверь!</vt:lpstr>
      <vt:lpstr>Слайд 6</vt:lpstr>
      <vt:lpstr>№4</vt:lpstr>
      <vt:lpstr>1) 60 * 4 =  240 (ск.) – только скворечников сделали  пятиклассники  2) 240 + 60 =300 (ск.) – всего скворечников</vt:lpstr>
      <vt:lpstr>Слайд 9</vt:lpstr>
      <vt:lpstr>Слайд 10</vt:lpstr>
      <vt:lpstr>Слайд 11</vt:lpstr>
      <vt:lpstr> Самоконтроль  1) 30 *2 = 60(р.) –истратила Аня 2) 60* 5= 300 (р.) – истратил Андрей. На сколько больше денег истратил   Андрей, чем Аня? 3) 300 – 60 =  на  240 (р.б.)  </vt:lpstr>
      <vt:lpstr>Слайд 13</vt:lpstr>
      <vt:lpstr> Задание на  смекалку.  Как  записать  число  сто  шестью  семёрками?</vt:lpstr>
      <vt:lpstr>   МАРШРУТНЫЙ  ЛИСТ Работа  в группе с.82 №1  (+  - )        с.82 №3   (+  -) Работа  в паре с.82 №2  (+  -) Работай  сам Лёгкая - с.83№4  (+  -) Средняя -  с.83№5  (+  - )  Трудная - с.80№2  (+  -) Работай устно с.83 №6   (+  -)  Задание на  смекалку(+  -)         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библиотека</dc:creator>
  <cp:lastModifiedBy>Admin</cp:lastModifiedBy>
  <cp:revision>83</cp:revision>
  <dcterms:created xsi:type="dcterms:W3CDTF">2013-03-07T05:42:21Z</dcterms:created>
  <dcterms:modified xsi:type="dcterms:W3CDTF">2013-03-13T04:52:41Z</dcterms:modified>
</cp:coreProperties>
</file>